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74" r:id="rId3"/>
    <p:sldId id="276" r:id="rId4"/>
    <p:sldId id="275" r:id="rId5"/>
    <p:sldId id="277" r:id="rId6"/>
    <p:sldId id="261" r:id="rId7"/>
    <p:sldId id="273" r:id="rId8"/>
    <p:sldId id="279" r:id="rId9"/>
    <p:sldId id="280" r:id="rId10"/>
  </p:sldIdLst>
  <p:sldSz cx="9906000" cy="6858000" type="A4"/>
  <p:notesSz cx="6858000" cy="9906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D88"/>
    <a:srgbClr val="1A79CC"/>
    <a:srgbClr val="075AFF"/>
    <a:srgbClr val="45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242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51F7A12F-1C9C-46C4-9A7A-5F72567C20BD}" type="datetime1">
              <a:rPr lang="sv-SE"/>
              <a:pPr/>
              <a:t>2014-05-23</a:t>
            </a:fld>
            <a:endParaRPr lang="sv-S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78A9B7A9-5446-43FC-B6BA-A4145EFD528A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93677AA7-51B8-479C-9458-2037EBBBD96A}" type="datetime1">
              <a:rPr lang="sv-SE"/>
              <a:pPr/>
              <a:t>2014-05-23</a:t>
            </a:fld>
            <a:endParaRPr lang="sv-S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2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5350"/>
            <a:ext cx="502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8C8CDD94-A537-4DB0-861D-694BF67501E3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A23925-0E54-47CF-85D8-D43FB57D7E2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A739E5-3E99-4A71-935F-8AB0808C101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515" y="4705350"/>
            <a:ext cx="5488971" cy="4457700"/>
          </a:xfrm>
          <a:noFill/>
          <a:ln/>
        </p:spPr>
        <p:txBody>
          <a:bodyPr lIns="90979" tIns="45490" rIns="90979" bIns="45490"/>
          <a:lstStyle/>
          <a:p>
            <a:pPr eaLnBrk="1" hangingPunct="1"/>
            <a:r>
              <a:rPr lang="sv-SE" smtClean="0"/>
              <a:t>Vi arbetar i en egen linjeorganisation på tvären genom stadens förvaltningar</a:t>
            </a:r>
          </a:p>
          <a:p>
            <a:pPr eaLnBrk="1" hangingPunct="1"/>
            <a:r>
              <a:rPr lang="sv-SE" smtClean="0"/>
              <a:t>Vi ska säkerställa att innehållet är vårdat, enkelt och begripligt. Att det mest efterfrågade lyfts fram på olika nivåer på webbplatsen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98AE3-7C51-43BF-8ACA-76B0517B98CA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D14FAB-17CF-476B-A43A-C28D771DE4B6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81850" y="1125538"/>
            <a:ext cx="2228850" cy="50006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125538"/>
            <a:ext cx="6534150" cy="5000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772263-7828-4C0D-8372-A2F408F80627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85D8D-8364-4D9E-8519-A97E12EEEDE1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335301-5CBF-42A0-A3DB-653359E26ADF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A6C83-78F5-47EF-9B00-7C35E46E73E5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906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35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85121D-3D23-43C7-B70A-021CF97C6402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C8D906-9E0C-43D8-8EA5-DF26B57596D6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4A05A8-1864-4524-8113-0E0AAE012537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8C2A2-D1B3-4D19-995A-D9856F10F2E3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5EFD9-EFCD-48AB-97E0-F823BD4797CC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747154-A3DE-47D4-8920-CB4E426DAAB5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321D6B-0DE7-4999-BB8D-F361EBE0A6DD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EE4882-E08A-4F67-B725-A676EB04F248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05650" y="188913"/>
            <a:ext cx="2038350" cy="537368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90600" y="188913"/>
            <a:ext cx="5962650" cy="537368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EA0E3D-52E9-4774-A39F-B05F325DB437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74DCC-1CE3-4AF5-ADF0-0287FA1C3659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46B969-64DE-4F6F-8011-E2CC195D860C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C91DD-FE5D-4B12-8FBA-77D5F372B27E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51C15E-1138-435E-9B06-F69D30FF4579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F1B38-F7A9-4ED4-9991-B566AF141203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2957F0-98E4-40FB-A1E6-1AA257036D93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34DB92-1D7F-4ACE-99D6-32656B64D10F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125538"/>
            <a:ext cx="81534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PRESENTATIONS TITEL (CALIBRI 32)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6BD308F8-EAF1-4954-995A-F71D5AE12581}" type="datetime4">
              <a:rPr lang="sv-SE"/>
              <a:pPr/>
              <a:t>23 maj 2014</a:t>
            </a:fld>
            <a:endParaRPr lang="sv-SE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28678" name="Picture 6" descr="gbg_li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940425"/>
            <a:ext cx="1598613" cy="536575"/>
          </a:xfrm>
          <a:prstGeom prst="rect">
            <a:avLst/>
          </a:prstGeom>
          <a:noFill/>
        </p:spPr>
      </p:pic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920750" y="3830638"/>
            <a:ext cx="820896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sv-SE" b="1">
                <a:solidFill>
                  <a:srgbClr val="075D88"/>
                </a:solidFill>
              </a:rPr>
              <a:t>Namn och eller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enhet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Datum (Calibri 24)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3200">
          <a:solidFill>
            <a:srgbClr val="075D8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8891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RUBRIK 1 (CALIBRI 28)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57338"/>
            <a:ext cx="81534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Nivå ett – Calibri 24</a:t>
            </a:r>
          </a:p>
          <a:p>
            <a:pPr lvl="0"/>
            <a:r>
              <a:rPr lang="sv-SE" smtClean="0"/>
              <a:t>Välj Calibri 20 eller lägre beroende på mängden av innehåll</a:t>
            </a:r>
          </a:p>
          <a:p>
            <a:pPr lvl="0"/>
            <a:r>
              <a:rPr lang="sv-SE" smtClean="0"/>
              <a:t>Håll avstånd mellan texten, bilderna och logotypen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ADFB273F-25E6-4305-8156-A698EF6FBD79}" type="datetime4">
              <a:rPr lang="sv-SE"/>
              <a:pPr/>
              <a:t>23 maj 2014</a:t>
            </a:fld>
            <a:endParaRPr lang="sv-SE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1044" name="Picture 20" descr="gbg_li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940425"/>
            <a:ext cx="1598613" cy="536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73309" y="260648"/>
            <a:ext cx="8514151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v-SE" sz="4800" b="1" dirty="0" smtClean="0">
                <a:solidFill>
                  <a:srgbClr val="075D88"/>
                </a:solidFill>
              </a:rPr>
              <a:t>Ansvar istället för roll </a:t>
            </a:r>
          </a:p>
          <a:p>
            <a:pPr algn="ctr" eaLnBrk="1" hangingPunct="1"/>
            <a:r>
              <a:rPr lang="sv-SE" sz="4800" b="1" dirty="0" smtClean="0">
                <a:solidFill>
                  <a:srgbClr val="075D88"/>
                </a:solidFill>
              </a:rPr>
              <a:t>på </a:t>
            </a:r>
            <a:r>
              <a:rPr lang="sv-SE" sz="4800" b="1" dirty="0" err="1" smtClean="0">
                <a:solidFill>
                  <a:srgbClr val="075D88"/>
                </a:solidFill>
              </a:rPr>
              <a:t>goteborg.se</a:t>
            </a:r>
            <a:endParaRPr lang="sv-SE" sz="4800" b="1" dirty="0">
              <a:solidFill>
                <a:srgbClr val="075D88"/>
              </a:solidFill>
            </a:endParaRPr>
          </a:p>
        </p:txBody>
      </p:sp>
      <p:pic>
        <p:nvPicPr>
          <p:cNvPr id="4" name="Picture 14" descr="webborg_gub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8801" y="1556145"/>
            <a:ext cx="3354373" cy="388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472" y="188914"/>
            <a:ext cx="9361040" cy="431775"/>
          </a:xfrm>
        </p:spPr>
        <p:txBody>
          <a:bodyPr/>
          <a:lstStyle/>
          <a:p>
            <a:r>
              <a:rPr lang="sv-SE" sz="3200" dirty="0" smtClean="0"/>
              <a:t>Förändringar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537" y="692696"/>
            <a:ext cx="9650016" cy="4797350"/>
          </a:xfrm>
        </p:spPr>
        <p:txBody>
          <a:bodyPr/>
          <a:lstStyle/>
          <a:p>
            <a:r>
              <a:rPr lang="sv-SE" dirty="0" smtClean="0"/>
              <a:t>Personer har fakta- eller publiceringsansvar istället för tidigare roller.</a:t>
            </a:r>
          </a:p>
          <a:p>
            <a:endParaRPr lang="sv-SE" dirty="0" smtClean="0"/>
          </a:p>
          <a:p>
            <a:r>
              <a:rPr lang="sv-SE" dirty="0" smtClean="0"/>
              <a:t>Ansvaret detsamma - vi arbetar på samma sätt som förut</a:t>
            </a:r>
          </a:p>
          <a:p>
            <a:endParaRPr lang="sv-SE" dirty="0" smtClean="0"/>
          </a:p>
          <a:p>
            <a:r>
              <a:rPr lang="sv-SE" dirty="0" smtClean="0"/>
              <a:t>Förvaltningsredaktörens roll densamma</a:t>
            </a:r>
          </a:p>
          <a:p>
            <a:endParaRPr lang="sv-SE" dirty="0" smtClean="0"/>
          </a:p>
          <a:p>
            <a:r>
              <a:rPr lang="sv-SE" dirty="0" smtClean="0"/>
              <a:t>Nytt att lära sig:</a:t>
            </a:r>
          </a:p>
          <a:p>
            <a:r>
              <a:rPr lang="sv-SE" sz="2000" dirty="0" smtClean="0">
                <a:solidFill>
                  <a:srgbClr val="FF0000"/>
                </a:solidFill>
              </a:rPr>
              <a:t>Kategorinivå: kategoriredaktör eller kategoriresurs </a:t>
            </a:r>
            <a:br>
              <a:rPr lang="sv-SE" sz="2000" dirty="0" smtClean="0">
                <a:solidFill>
                  <a:srgbClr val="FF0000"/>
                </a:solidFill>
              </a:rPr>
            </a:br>
            <a:r>
              <a:rPr lang="sv-SE" sz="2000" dirty="0" smtClean="0">
                <a:solidFill>
                  <a:srgbClr val="FF0000"/>
                </a:solidFill>
              </a:rPr>
              <a:t>BLIR: </a:t>
            </a:r>
            <a:r>
              <a:rPr lang="sv-SE" sz="2000" b="1" dirty="0" smtClean="0">
                <a:solidFill>
                  <a:srgbClr val="FF0000"/>
                </a:solidFill>
              </a:rPr>
              <a:t>publiceringsansvar</a:t>
            </a:r>
            <a:r>
              <a:rPr lang="sv-SE" sz="2000" dirty="0" smtClean="0">
                <a:solidFill>
                  <a:srgbClr val="FF0000"/>
                </a:solidFill>
              </a:rPr>
              <a:t> eller </a:t>
            </a:r>
            <a:r>
              <a:rPr lang="sv-SE" sz="2000" b="1" dirty="0" smtClean="0">
                <a:solidFill>
                  <a:srgbClr val="FF0000"/>
                </a:solidFill>
              </a:rPr>
              <a:t>faktaansvar</a:t>
            </a:r>
          </a:p>
          <a:p>
            <a:r>
              <a:rPr lang="sv-SE" sz="2000" dirty="0" smtClean="0">
                <a:solidFill>
                  <a:srgbClr val="FF0000"/>
                </a:solidFill>
              </a:rPr>
              <a:t>Enhetsnivå: redaktörer och uppdaterare</a:t>
            </a:r>
            <a:br>
              <a:rPr lang="sv-SE" sz="2000" dirty="0" smtClean="0">
                <a:solidFill>
                  <a:srgbClr val="FF0000"/>
                </a:solidFill>
              </a:rPr>
            </a:br>
            <a:r>
              <a:rPr lang="sv-SE" sz="2000" dirty="0" smtClean="0">
                <a:solidFill>
                  <a:srgbClr val="FF0000"/>
                </a:solidFill>
              </a:rPr>
              <a:t>BLIR: </a:t>
            </a:r>
            <a:r>
              <a:rPr lang="sv-SE" sz="2000" b="1" dirty="0" smtClean="0">
                <a:solidFill>
                  <a:srgbClr val="FF0000"/>
                </a:solidFill>
              </a:rPr>
              <a:t>publiceringsansvar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med rundade hörn 25"/>
          <p:cNvSpPr/>
          <p:nvPr/>
        </p:nvSpPr>
        <p:spPr bwMode="auto">
          <a:xfrm>
            <a:off x="5889104" y="5157192"/>
            <a:ext cx="3666407" cy="79208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5" name="Rektangel med rundade hörn 24"/>
          <p:cNvSpPr/>
          <p:nvPr/>
        </p:nvSpPr>
        <p:spPr bwMode="auto">
          <a:xfrm>
            <a:off x="1286593" y="5157192"/>
            <a:ext cx="4056451" cy="79208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4" name="Rektangel med rundade hörn 23"/>
          <p:cNvSpPr/>
          <p:nvPr/>
        </p:nvSpPr>
        <p:spPr bwMode="auto">
          <a:xfrm>
            <a:off x="1130575" y="3717032"/>
            <a:ext cx="3510390" cy="79208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3" name="Rektangel med rundade hörn 22"/>
          <p:cNvSpPr/>
          <p:nvPr/>
        </p:nvSpPr>
        <p:spPr bwMode="auto">
          <a:xfrm>
            <a:off x="2066679" y="692696"/>
            <a:ext cx="2808312" cy="79208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Rektangel med rundade hörn 17"/>
          <p:cNvSpPr/>
          <p:nvPr/>
        </p:nvSpPr>
        <p:spPr bwMode="auto">
          <a:xfrm>
            <a:off x="1130575" y="2132856"/>
            <a:ext cx="4758529" cy="10081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2377076" y="908720"/>
            <a:ext cx="2263890" cy="36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1600" b="1" dirty="0" smtClean="0"/>
              <a:t>JURIDISKT ANSVAR</a:t>
            </a:r>
          </a:p>
          <a:p>
            <a:pPr algn="ctr"/>
            <a:r>
              <a:rPr lang="sv-SE" sz="1600" b="1" dirty="0" smtClean="0"/>
              <a:t>Stadsledningskontoret</a:t>
            </a:r>
            <a:r>
              <a:rPr lang="sv-SE" sz="1400" b="1" dirty="0"/>
              <a:t/>
            </a:r>
            <a:br>
              <a:rPr lang="sv-SE" sz="1400" b="1" dirty="0"/>
            </a:br>
            <a:endParaRPr lang="sv-SE" sz="1400" b="1" dirty="0">
              <a:solidFill>
                <a:srgbClr val="008000"/>
              </a:solidFill>
            </a:endParaRPr>
          </a:p>
        </p:txBody>
      </p:sp>
      <p:sp>
        <p:nvSpPr>
          <p:cNvPr id="433168" name="Line 16"/>
          <p:cNvSpPr>
            <a:spLocks noChangeShapeType="1"/>
          </p:cNvSpPr>
          <p:nvPr/>
        </p:nvSpPr>
        <p:spPr bwMode="auto">
          <a:xfrm>
            <a:off x="3548844" y="1556793"/>
            <a:ext cx="0" cy="504825"/>
          </a:xfrm>
          <a:prstGeom prst="line">
            <a:avLst/>
          </a:prstGeom>
          <a:noFill/>
          <a:ln w="57150">
            <a:solidFill>
              <a:srgbClr val="F0951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33169" name="Line 17"/>
          <p:cNvSpPr>
            <a:spLocks noChangeShapeType="1"/>
          </p:cNvSpPr>
          <p:nvPr/>
        </p:nvSpPr>
        <p:spPr bwMode="auto">
          <a:xfrm flipH="1">
            <a:off x="2690749" y="3212976"/>
            <a:ext cx="780087" cy="432048"/>
          </a:xfrm>
          <a:prstGeom prst="line">
            <a:avLst/>
          </a:prstGeom>
          <a:noFill/>
          <a:ln w="57150">
            <a:solidFill>
              <a:srgbClr val="F0951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33170" name="Line 18"/>
          <p:cNvSpPr>
            <a:spLocks noChangeShapeType="1"/>
          </p:cNvSpPr>
          <p:nvPr/>
        </p:nvSpPr>
        <p:spPr bwMode="auto">
          <a:xfrm>
            <a:off x="3158801" y="4581129"/>
            <a:ext cx="0" cy="504825"/>
          </a:xfrm>
          <a:prstGeom prst="line">
            <a:avLst/>
          </a:prstGeom>
          <a:noFill/>
          <a:ln w="57150">
            <a:solidFill>
              <a:srgbClr val="F0951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20490" name="Rectangle 2"/>
          <p:cNvSpPr>
            <a:spLocks noChangeArrowheads="1"/>
          </p:cNvSpPr>
          <p:nvPr/>
        </p:nvSpPr>
        <p:spPr bwMode="auto">
          <a:xfrm>
            <a:off x="272480" y="116632"/>
            <a:ext cx="709878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sv-SE" sz="2000" b="1" dirty="0" smtClean="0">
                <a:solidFill>
                  <a:srgbClr val="075D88"/>
                </a:solidFill>
              </a:rPr>
              <a:t>Förenklad ansvarsbeskrivning:</a:t>
            </a:r>
          </a:p>
          <a:p>
            <a:pPr eaLnBrk="1" hangingPunct="1"/>
            <a:r>
              <a:rPr lang="sv-SE" b="1" dirty="0" smtClean="0">
                <a:solidFill>
                  <a:srgbClr val="075D88"/>
                </a:solidFill>
              </a:rPr>
              <a:t>Ansvar för publicering och fakta på </a:t>
            </a:r>
            <a:r>
              <a:rPr lang="sv-SE" b="1" dirty="0" err="1" smtClean="0">
                <a:solidFill>
                  <a:srgbClr val="075D88"/>
                </a:solidFill>
              </a:rPr>
              <a:t>goteborg.se</a:t>
            </a:r>
            <a:r>
              <a:rPr lang="sv-SE" b="1" dirty="0" smtClean="0">
                <a:solidFill>
                  <a:srgbClr val="075D88"/>
                </a:solidFill>
              </a:rPr>
              <a:t> </a:t>
            </a:r>
            <a:endParaRPr lang="sv-SE" b="1" dirty="0">
              <a:solidFill>
                <a:srgbClr val="075D88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40534" y="2132856"/>
            <a:ext cx="561662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1600" b="1" dirty="0" smtClean="0"/>
              <a:t>SAMORDNING FÖR STADEN</a:t>
            </a:r>
          </a:p>
          <a:p>
            <a:pPr algn="ctr"/>
            <a:r>
              <a:rPr lang="sv-SE" sz="1600" b="1" dirty="0" smtClean="0"/>
              <a:t>Webbenheten,  Konsument och medborgarservice</a:t>
            </a:r>
            <a:endParaRPr lang="sv-SE" sz="1400" b="1" dirty="0">
              <a:solidFill>
                <a:srgbClr val="008000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052567" y="3645024"/>
            <a:ext cx="366640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1600" b="1" dirty="0" smtClean="0"/>
              <a:t>SAMORDNING  PER FÖRVALTNING</a:t>
            </a:r>
            <a:endParaRPr lang="sv-SE" sz="1400" b="1" dirty="0">
              <a:solidFill>
                <a:srgbClr val="008000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442610" y="5157192"/>
            <a:ext cx="358839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1600" b="1" dirty="0" smtClean="0"/>
              <a:t>ENHETSSNIVÅ</a:t>
            </a:r>
          </a:p>
          <a:p>
            <a:r>
              <a:rPr lang="sv-SE" sz="1600" b="1" dirty="0" smtClean="0"/>
              <a:t>Publiceringsansvar för enhetssidor</a:t>
            </a:r>
          </a:p>
          <a:p>
            <a:r>
              <a:rPr lang="sv-SE" sz="1600" b="1" dirty="0" smtClean="0"/>
              <a:t>Faktaansvar för enhetssidor </a:t>
            </a:r>
            <a:endParaRPr lang="sv-SE" sz="1400" b="1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967113" y="5157192"/>
            <a:ext cx="3666407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1600" b="1" dirty="0" smtClean="0"/>
              <a:t>KATEGORINIVÅ</a:t>
            </a:r>
          </a:p>
          <a:p>
            <a:r>
              <a:rPr lang="sv-SE" sz="1600" b="1" dirty="0" smtClean="0"/>
              <a:t>Publiceringsansvar för kategorisidor</a:t>
            </a:r>
          </a:p>
          <a:p>
            <a:r>
              <a:rPr lang="sv-SE" sz="1600" b="1" dirty="0" smtClean="0"/>
              <a:t>Faktaansvar för kategorisidor</a:t>
            </a:r>
            <a:endParaRPr lang="sv-SE" sz="1400" b="1" dirty="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4484948" y="3212976"/>
            <a:ext cx="3276364" cy="1800200"/>
          </a:xfrm>
          <a:prstGeom prst="line">
            <a:avLst/>
          </a:prstGeom>
          <a:noFill/>
          <a:ln w="57150">
            <a:solidFill>
              <a:srgbClr val="F0951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5187026" y="836713"/>
            <a:ext cx="475852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2000" b="1" dirty="0" smtClean="0">
                <a:solidFill>
                  <a:srgbClr val="00B050"/>
                </a:solidFill>
              </a:rPr>
              <a:t>ROLLER</a:t>
            </a:r>
            <a:r>
              <a:rPr lang="sv-SE" sz="1600" b="1" dirty="0" smtClean="0">
                <a:solidFill>
                  <a:srgbClr val="00B050"/>
                </a:solidFill>
              </a:rPr>
              <a:t> </a:t>
            </a:r>
            <a:br>
              <a:rPr lang="sv-SE" sz="1600" b="1" dirty="0" smtClean="0">
                <a:solidFill>
                  <a:srgbClr val="00B050"/>
                </a:solidFill>
              </a:rPr>
            </a:br>
            <a:r>
              <a:rPr lang="sv-SE" sz="1600" b="1" dirty="0" smtClean="0">
                <a:solidFill>
                  <a:srgbClr val="00B050"/>
                </a:solidFill>
              </a:rPr>
              <a:t>(som har ansvar utöver publiceringsansvar)</a:t>
            </a:r>
            <a:r>
              <a:rPr lang="sv-SE" sz="1400" b="1" dirty="0"/>
              <a:t/>
            </a:r>
            <a:br>
              <a:rPr lang="sv-SE" sz="1400" b="1" dirty="0"/>
            </a:br>
            <a:endParaRPr lang="sv-SE" sz="1400" b="1" dirty="0">
              <a:solidFill>
                <a:srgbClr val="008000"/>
              </a:solidFill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378715" y="1268760"/>
            <a:ext cx="2263890" cy="36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1600" b="1" dirty="0" smtClean="0">
                <a:solidFill>
                  <a:srgbClr val="00B050"/>
                </a:solidFill>
              </a:rPr>
              <a:t>Ansvarig utgivare</a:t>
            </a:r>
            <a:r>
              <a:rPr lang="sv-SE" sz="1400" b="1" dirty="0"/>
              <a:t/>
            </a:r>
            <a:br>
              <a:rPr lang="sv-SE" sz="1400" b="1" dirty="0"/>
            </a:br>
            <a:endParaRPr lang="sv-SE" sz="1400" b="1" dirty="0">
              <a:solidFill>
                <a:srgbClr val="008000"/>
              </a:solidFill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377076" y="2780928"/>
            <a:ext cx="2263890" cy="36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1600" b="1" dirty="0" smtClean="0">
                <a:solidFill>
                  <a:srgbClr val="00B050"/>
                </a:solidFill>
              </a:rPr>
              <a:t>Chefredaktör</a:t>
            </a:r>
          </a:p>
          <a:p>
            <a:pPr algn="ctr"/>
            <a:r>
              <a:rPr lang="sv-SE" sz="1600" b="1" dirty="0" smtClean="0">
                <a:solidFill>
                  <a:srgbClr val="00B050"/>
                </a:solidFill>
              </a:rPr>
              <a:t>Webbstrateger</a:t>
            </a:r>
          </a:p>
          <a:p>
            <a:pPr algn="ctr"/>
            <a:endParaRPr lang="sv-SE" sz="1400" b="1" dirty="0">
              <a:solidFill>
                <a:srgbClr val="008000"/>
              </a:solidFill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1598628" y="4077073"/>
            <a:ext cx="2496277" cy="50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1600" b="1" dirty="0" smtClean="0">
                <a:solidFill>
                  <a:srgbClr val="00B050"/>
                </a:solidFill>
              </a:rPr>
              <a:t>Förvaltningsredaktörer</a:t>
            </a:r>
          </a:p>
          <a:p>
            <a:pPr algn="ctr"/>
            <a:r>
              <a:rPr lang="sv-SE" sz="1600" b="1" dirty="0" smtClean="0">
                <a:solidFill>
                  <a:srgbClr val="00B050"/>
                </a:solidFill>
              </a:rPr>
              <a:t>Sektorsredaktörer (</a:t>
            </a:r>
            <a:r>
              <a:rPr lang="sv-SE" sz="1600" b="1" dirty="0" err="1" smtClean="0">
                <a:solidFill>
                  <a:srgbClr val="00B050"/>
                </a:solidFill>
              </a:rPr>
              <a:t>sdf</a:t>
            </a:r>
            <a:r>
              <a:rPr lang="sv-SE" sz="1600" b="1" dirty="0" smtClean="0">
                <a:solidFill>
                  <a:srgbClr val="00B050"/>
                </a:solidFill>
              </a:rPr>
              <a:t>)</a:t>
            </a:r>
            <a:r>
              <a:rPr lang="sv-SE" sz="1400" b="1" dirty="0"/>
              <a:t/>
            </a:r>
            <a:br>
              <a:rPr lang="sv-SE" sz="1400" b="1" dirty="0"/>
            </a:br>
            <a:endParaRPr lang="sv-SE" sz="1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24" grpId="0" animBg="1"/>
      <p:bldP spid="23" grpId="0" animBg="1"/>
      <p:bldP spid="18" grpId="0" animBg="1"/>
      <p:bldP spid="114692" grpId="0"/>
      <p:bldP spid="433168" grpId="0" animBg="1"/>
      <p:bldP spid="433169" grpId="0" animBg="1"/>
      <p:bldP spid="433170" grpId="0" animBg="1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472" y="332929"/>
            <a:ext cx="9361040" cy="431775"/>
          </a:xfrm>
        </p:spPr>
        <p:txBody>
          <a:bodyPr/>
          <a:lstStyle/>
          <a:p>
            <a:r>
              <a:rPr lang="sv-SE" sz="3200" dirty="0" smtClean="0"/>
              <a:t>Tydligare för alla vem som ansvarar för vad på kategorisidorna på </a:t>
            </a:r>
            <a:r>
              <a:rPr lang="sv-SE" sz="3200" dirty="0" err="1" smtClean="0"/>
              <a:t>goteborg.se</a:t>
            </a:r>
            <a:endParaRPr lang="sv-SE" sz="32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537" y="1295946"/>
            <a:ext cx="9650016" cy="4797350"/>
          </a:xfrm>
        </p:spPr>
        <p:txBody>
          <a:bodyPr/>
          <a:lstStyle/>
          <a:p>
            <a:r>
              <a:rPr lang="sv-SE" dirty="0" smtClean="0"/>
              <a:t>Medarbetare som är inloggade via gbg3000-id se vem som har fakta- respektive publiceringsansvar på kategorisidorna </a:t>
            </a:r>
          </a:p>
          <a:p>
            <a:endParaRPr lang="sv-SE" dirty="0" smtClean="0"/>
          </a:p>
          <a:p>
            <a:r>
              <a:rPr lang="sv-SE" dirty="0" smtClean="0"/>
              <a:t>Syns från slutet på augusti</a:t>
            </a:r>
          </a:p>
          <a:p>
            <a:endParaRPr lang="sv-SE" dirty="0" smtClean="0"/>
          </a:p>
          <a:p>
            <a:r>
              <a:rPr lang="sv-SE" dirty="0" smtClean="0"/>
              <a:t>Ett led i att säkra </a:t>
            </a:r>
            <a:r>
              <a:rPr lang="sv-SE" dirty="0" err="1" smtClean="0"/>
              <a:t>kvaliten</a:t>
            </a:r>
            <a:r>
              <a:rPr lang="sv-SE" dirty="0" smtClean="0"/>
              <a:t> på innehållet för medborgarna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0600" y="116905"/>
            <a:ext cx="8153400" cy="503783"/>
          </a:xfrm>
        </p:spPr>
        <p:txBody>
          <a:bodyPr/>
          <a:lstStyle/>
          <a:p>
            <a:r>
              <a:rPr lang="sv-SE" dirty="0" smtClean="0"/>
              <a:t>Så  här ser det ut när vi som är anställda är inloggade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5301-5CBF-42A0-A3DB-653359E26ADF}" type="datetime4">
              <a:rPr lang="sv-SE" smtClean="0"/>
              <a:pPr/>
              <a:t>23 maj 2014</a:t>
            </a:fld>
            <a:endParaRPr lang="sv-SE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692696"/>
            <a:ext cx="9705528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472" y="404937"/>
            <a:ext cx="9361040" cy="431775"/>
          </a:xfrm>
        </p:spPr>
        <p:txBody>
          <a:bodyPr/>
          <a:lstStyle/>
          <a:p>
            <a:r>
              <a:rPr lang="sv-SE" sz="3200" dirty="0" smtClean="0"/>
              <a:t>Grundutbildning och behörigheter</a:t>
            </a:r>
            <a:br>
              <a:rPr lang="sv-SE" sz="3200" dirty="0" smtClean="0"/>
            </a:br>
            <a:endParaRPr lang="sv-SE" sz="32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536" y="692696"/>
            <a:ext cx="9650016" cy="4797350"/>
          </a:xfrm>
        </p:spPr>
        <p:txBody>
          <a:bodyPr/>
          <a:lstStyle/>
          <a:p>
            <a:r>
              <a:rPr lang="sv-SE" sz="1800" dirty="0" smtClean="0"/>
              <a:t>Alla ska ha gått grundutbildning,  även de som varit med länge</a:t>
            </a:r>
          </a:p>
          <a:p>
            <a:endParaRPr lang="sv-SE" sz="1800" dirty="0" smtClean="0"/>
          </a:p>
          <a:p>
            <a:r>
              <a:rPr lang="sv-SE" sz="1800" dirty="0" smtClean="0"/>
              <a:t>Sett över och rensat ut de som inte längre ska publicera, ca 150 personer!</a:t>
            </a:r>
          </a:p>
          <a:p>
            <a:endParaRPr lang="sv-SE" sz="1800" dirty="0" smtClean="0"/>
          </a:p>
          <a:p>
            <a:r>
              <a:rPr lang="sv-SE" sz="1800" dirty="0" smtClean="0"/>
              <a:t>28 maj går sista utbildningen i vår</a:t>
            </a:r>
          </a:p>
          <a:p>
            <a:endParaRPr lang="sv-SE" sz="1800" dirty="0" smtClean="0"/>
          </a:p>
          <a:p>
            <a:r>
              <a:rPr lang="sv-SE" sz="1800" dirty="0" smtClean="0"/>
              <a:t>Därefter begär webbenheten centralt borttagning av de som inte längre ska ha behörighet efter dialog med förvaltningsredaktörerna under våren</a:t>
            </a:r>
          </a:p>
          <a:p>
            <a:endParaRPr lang="sv-SE" sz="1800" dirty="0" smtClean="0"/>
          </a:p>
          <a:p>
            <a:r>
              <a:rPr lang="sv-SE" sz="1800" dirty="0" smtClean="0"/>
              <a:t>Därefter blir listorna på de som har behörigheter helt uppdaterade</a:t>
            </a:r>
          </a:p>
          <a:p>
            <a:endParaRPr lang="sv-SE" sz="1800" dirty="0" smtClean="0"/>
          </a:p>
          <a:p>
            <a:r>
              <a:rPr lang="sv-SE" sz="1800" dirty="0" smtClean="0"/>
              <a:t>Ytterst få som missat anmäla sig och gå grundkurs eller kompletterande grundkurs</a:t>
            </a:r>
          </a:p>
          <a:p>
            <a:endParaRPr lang="sv-SE" sz="1800" dirty="0" smtClean="0"/>
          </a:p>
          <a:p>
            <a:r>
              <a:rPr lang="sv-SE" sz="1800" dirty="0" smtClean="0"/>
              <a:t>Nya rutinen nu igång:</a:t>
            </a:r>
            <a:br>
              <a:rPr lang="sv-SE" sz="1800" dirty="0" smtClean="0"/>
            </a:br>
            <a:r>
              <a:rPr lang="sv-SE" sz="1800" dirty="0" smtClean="0"/>
              <a:t>När förvaltningsredaktören beställer behörighet – expedieras inte förrän personen gått grundkursen. Men det går bra att skicka in en beställning innan personen gått kurs.</a:t>
            </a:r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472" y="404937"/>
            <a:ext cx="9361040" cy="431775"/>
          </a:xfrm>
        </p:spPr>
        <p:txBody>
          <a:bodyPr/>
          <a:lstStyle/>
          <a:p>
            <a:r>
              <a:rPr lang="sv-SE" sz="3200" dirty="0" smtClean="0"/>
              <a:t>Tillgänglighetsdatabasen vs serviceguiden</a:t>
            </a:r>
            <a:br>
              <a:rPr lang="sv-SE" sz="3200" dirty="0" smtClean="0"/>
            </a:br>
            <a:endParaRPr lang="sv-SE" sz="32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536" y="4221088"/>
            <a:ext cx="9650016" cy="1268958"/>
          </a:xfrm>
        </p:spPr>
        <p:txBody>
          <a:bodyPr/>
          <a:lstStyle/>
          <a:p>
            <a:r>
              <a:rPr lang="sv-SE" sz="1800" dirty="0" smtClean="0"/>
              <a:t>Två ställen att uppdatera – informationen börjar se olika ut</a:t>
            </a:r>
          </a:p>
          <a:p>
            <a:endParaRPr lang="sv-SE" sz="1800" dirty="0" smtClean="0"/>
          </a:p>
          <a:p>
            <a:r>
              <a:rPr lang="sv-SE" sz="1800" dirty="0" smtClean="0"/>
              <a:t>Lösning: endast ha statisk info i tillgänglighetsdatabasen</a:t>
            </a:r>
          </a:p>
          <a:p>
            <a:endParaRPr lang="sv-SE" sz="1800" dirty="0" smtClean="0"/>
          </a:p>
          <a:p>
            <a:r>
              <a:rPr lang="sv-SE" sz="1800" dirty="0" smtClean="0"/>
              <a:t>Fastighetskontoret ordnar att infon automatisk byts ut, sannolikt slutet på maj</a:t>
            </a:r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908720"/>
            <a:ext cx="43719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5088" y="644983"/>
            <a:ext cx="2520280" cy="343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536" y="692696"/>
            <a:ext cx="9650016" cy="4797350"/>
          </a:xfrm>
        </p:spPr>
        <p:txBody>
          <a:bodyPr/>
          <a:lstStyle/>
          <a:p>
            <a:r>
              <a:rPr lang="sv-SE" sz="1800" b="1" dirty="0" smtClean="0"/>
              <a:t>Adress</a:t>
            </a:r>
          </a:p>
          <a:p>
            <a:r>
              <a:rPr lang="sv-SE" sz="1800" dirty="0" smtClean="0"/>
              <a:t>Adressuppgiften måste finnas kvar för att det ska bli en kartbild i TD2.</a:t>
            </a:r>
          </a:p>
          <a:p>
            <a:endParaRPr lang="sv-SE" sz="1800" dirty="0" smtClean="0"/>
          </a:p>
          <a:p>
            <a:r>
              <a:rPr lang="sv-SE" sz="1800" b="1" dirty="0" smtClean="0"/>
              <a:t>Telefon</a:t>
            </a:r>
          </a:p>
          <a:p>
            <a:r>
              <a:rPr lang="sv-SE" sz="1800" dirty="0" smtClean="0"/>
              <a:t>Till Kontaktcenter 031 - 365 00 00, eller om det är ett kommunalt bolag till bolagets växel.</a:t>
            </a:r>
          </a:p>
          <a:p>
            <a:endParaRPr lang="sv-SE" sz="1800" dirty="0" smtClean="0"/>
          </a:p>
          <a:p>
            <a:r>
              <a:rPr lang="sv-SE" sz="1800" b="1" dirty="0" err="1" smtClean="0"/>
              <a:t>Epost</a:t>
            </a:r>
            <a:endParaRPr lang="sv-SE" sz="1800" b="1" dirty="0" smtClean="0"/>
          </a:p>
          <a:p>
            <a:r>
              <a:rPr lang="sv-SE" sz="1800" dirty="0" smtClean="0"/>
              <a:t>Förvaltningens brevlåda eftersom frågor om tillgänglighet bör komma in den vägen och sedan förmedlas till tillgänglighetsansvarig i respektive förvaltning.</a:t>
            </a:r>
          </a:p>
          <a:p>
            <a:endParaRPr lang="sv-SE" sz="1800" dirty="0" smtClean="0"/>
          </a:p>
          <a:p>
            <a:r>
              <a:rPr lang="sv-SE" sz="1800" b="1" dirty="0" smtClean="0"/>
              <a:t>Webbplats</a:t>
            </a:r>
          </a:p>
          <a:p>
            <a:r>
              <a:rPr lang="sv-SE" sz="1800" dirty="0" smtClean="0"/>
              <a:t>Länk till </a:t>
            </a:r>
            <a:r>
              <a:rPr lang="sv-SE" sz="1800" dirty="0" err="1" smtClean="0"/>
              <a:t>goteborg.se</a:t>
            </a:r>
            <a:r>
              <a:rPr lang="sv-SE" sz="1800" dirty="0" smtClean="0"/>
              <a:t>: http://goteborg.se/</a:t>
            </a:r>
          </a:p>
          <a:p>
            <a:r>
              <a:rPr lang="sv-SE" sz="1800" dirty="0" smtClean="0"/>
              <a:t>På </a:t>
            </a:r>
            <a:r>
              <a:rPr lang="sv-SE" sz="1800" dirty="0" err="1" smtClean="0"/>
              <a:t>goteborg.se</a:t>
            </a:r>
            <a:r>
              <a:rPr lang="sv-SE" sz="1800" dirty="0" smtClean="0"/>
              <a:t> finns tillgänglighetsinformation för staden.</a:t>
            </a:r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472" y="404937"/>
            <a:ext cx="9361040" cy="431775"/>
          </a:xfrm>
        </p:spPr>
        <p:txBody>
          <a:bodyPr/>
          <a:lstStyle/>
          <a:p>
            <a:r>
              <a:rPr lang="sv-SE" sz="3200" dirty="0" smtClean="0"/>
              <a:t>Tillgänglighetsdatabasen vs serviceguiden</a:t>
            </a:r>
            <a:br>
              <a:rPr lang="sv-SE" sz="3200" dirty="0" smtClean="0"/>
            </a:br>
            <a:endParaRPr lang="sv-SE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bbenheten_mal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1_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bg-stad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webbenheten_mall</Template>
  <TotalTime>366</TotalTime>
  <Words>371</Words>
  <Application>Microsoft Office PowerPoint</Application>
  <PresentationFormat>A4 (210 x 297 mm)</PresentationFormat>
  <Paragraphs>80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8</vt:i4>
      </vt:variant>
    </vt:vector>
  </HeadingPairs>
  <TitlesOfParts>
    <vt:vector size="10" baseType="lpstr">
      <vt:lpstr>webbenheten_mall</vt:lpstr>
      <vt:lpstr>gbg-stad</vt:lpstr>
      <vt:lpstr>Bild 1</vt:lpstr>
      <vt:lpstr>Förändringar</vt:lpstr>
      <vt:lpstr>Bild 3</vt:lpstr>
      <vt:lpstr>Tydligare för alla vem som ansvarar för vad på kategorisidorna på goteborg.se</vt:lpstr>
      <vt:lpstr>Så  här ser det ut när vi som är anställda är inloggade</vt:lpstr>
      <vt:lpstr>Grundutbildning och behörigheter </vt:lpstr>
      <vt:lpstr>Tillgänglighetsdatabasen vs serviceguiden </vt:lpstr>
      <vt:lpstr>Tillgänglighetsdatabasen vs serviceguiden 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kerwis0324</dc:creator>
  <cp:lastModifiedBy>Klas Eriksson</cp:lastModifiedBy>
  <cp:revision>71</cp:revision>
  <cp:lastPrinted>2002-05-29T10:42:04Z</cp:lastPrinted>
  <dcterms:created xsi:type="dcterms:W3CDTF">2014-01-21T12:05:32Z</dcterms:created>
  <dcterms:modified xsi:type="dcterms:W3CDTF">2014-05-23T00:52:23Z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_SaveText">
    <vt:lpwstr>Spara till Notes</vt:lpwstr>
  </property>
  <property fmtid="{D5CDD505-2E9C-101B-9397-08002B2CF9AE}" pid="3" name="SW_SaveCloseOfficeText">
    <vt:lpwstr>Spara och Stäng Officedokument</vt:lpwstr>
  </property>
  <property fmtid="{D5CDD505-2E9C-101B-9397-08002B2CF9AE}" pid="4" name="SW_SaveCloseText">
    <vt:lpwstr>Spara och Stäng Notes dokument</vt:lpwstr>
  </property>
  <property fmtid="{D5CDD505-2E9C-101B-9397-08002B2CF9AE}" pid="5" name="SW_DocUNID">
    <vt:lpwstr>DFA6414C1C52B7DAC1257C66004F2322</vt:lpwstr>
  </property>
  <property fmtid="{D5CDD505-2E9C-101B-9397-08002B2CF9AE}" pid="6" name="SW_DocHWND">
    <vt:r8>722582</vt:r8>
  </property>
  <property fmtid="{D5CDD505-2E9C-101B-9397-08002B2CF9AE}" pid="7" name="SW_IntOfficeMacros">
    <vt:lpwstr>Disabled</vt:lpwstr>
  </property>
  <property fmtid="{D5CDD505-2E9C-101B-9397-08002B2CF9AE}" pid="8" name="SW_CustomTitle">
    <vt:lpwstr/>
  </property>
  <property fmtid="{D5CDD505-2E9C-101B-9397-08002B2CF9AE}" pid="9" name="SW_DialogTitle">
    <vt:lpwstr>SWING Integrator för Notes och Office</vt:lpwstr>
  </property>
  <property fmtid="{D5CDD505-2E9C-101B-9397-08002B2CF9AE}" pid="10" name="SW_PromptText">
    <vt:lpwstr>Vill du spara?</vt:lpwstr>
  </property>
  <property fmtid="{D5CDD505-2E9C-101B-9397-08002B2CF9AE}" pid="11" name="SW_NewDocument">
    <vt:lpwstr/>
  </property>
  <property fmtid="{D5CDD505-2E9C-101B-9397-08002B2CF9AE}" pid="12" name="SW_VisibleVBAMacroMenuItems">
    <vt:r8>127</vt:r8>
  </property>
  <property fmtid="{D5CDD505-2E9C-101B-9397-08002B2CF9AE}" pid="13" name="SW_EnabledVBAMacroMenuItems">
    <vt:r8>7</vt:r8>
  </property>
  <property fmtid="{D5CDD505-2E9C-101B-9397-08002B2CF9AE}" pid="14" name="SW_AddinName">
    <vt:lpwstr>SWINGINTEGRATOR525000.PPA</vt:lpwstr>
  </property>
</Properties>
</file>